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2652" autoAdjust="0"/>
  </p:normalViewPr>
  <p:slideViewPr>
    <p:cSldViewPr snapToGrid="0">
      <p:cViewPr varScale="1">
        <p:scale>
          <a:sx n="68" d="100"/>
          <a:sy n="68" d="100"/>
        </p:scale>
        <p:origin x="57" y="2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67313-2D6E-4BB2-B273-3981199C96F2}"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7FA79-E64E-450A-85B6-2B26315E43D4}" type="slidenum">
              <a:rPr lang="en-US" smtClean="0"/>
              <a:t>‹#›</a:t>
            </a:fld>
            <a:endParaRPr lang="en-US"/>
          </a:p>
        </p:txBody>
      </p:sp>
    </p:spTree>
    <p:extLst>
      <p:ext uri="{BB962C8B-B14F-4D97-AF65-F5344CB8AC3E}">
        <p14:creationId xmlns:p14="http://schemas.microsoft.com/office/powerpoint/2010/main" val="278305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is a powerful cloud-based email solution that offers a wide range of features and capabilities. In this presentation, we will explore the administration of Exchange Online, from the basics of user management to advanced PowerShell commands and hybrid deployments.</a:t>
            </a:r>
          </a:p>
        </p:txBody>
      </p:sp>
      <p:sp>
        <p:nvSpPr>
          <p:cNvPr id="4" name="Slide Number Placeholder 3"/>
          <p:cNvSpPr>
            <a:spLocks noGrp="1"/>
          </p:cNvSpPr>
          <p:nvPr>
            <p:ph type="sldNum" sz="quarter" idx="5"/>
          </p:nvPr>
        </p:nvSpPr>
        <p:spPr/>
        <p:txBody>
          <a:bodyPr/>
          <a:lstStyle/>
          <a:p>
            <a:fld id="{639FCE7D-6798-4DC7-A8B4-CD200C054D41}" type="slidenum">
              <a:rPr lang="en-US" smtClean="0"/>
              <a:t>1</a:t>
            </a:fld>
            <a:endParaRPr lang="en-US"/>
          </a:p>
        </p:txBody>
      </p:sp>
    </p:spTree>
    <p:extLst>
      <p:ext uri="{BB962C8B-B14F-4D97-AF65-F5344CB8AC3E}">
        <p14:creationId xmlns:p14="http://schemas.microsoft.com/office/powerpoint/2010/main" val="1866451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and compliance are critical aspects of Exchange Online administration. We will explore how to configure security settings, apply compliance policies, and protect against spam and malware.</a:t>
            </a:r>
          </a:p>
        </p:txBody>
      </p:sp>
      <p:sp>
        <p:nvSpPr>
          <p:cNvPr id="4" name="Slide Number Placeholder 3"/>
          <p:cNvSpPr>
            <a:spLocks noGrp="1"/>
          </p:cNvSpPr>
          <p:nvPr>
            <p:ph type="sldNum" sz="quarter" idx="5"/>
          </p:nvPr>
        </p:nvSpPr>
        <p:spPr/>
        <p:txBody>
          <a:bodyPr/>
          <a:lstStyle/>
          <a:p>
            <a:fld id="{639FCE7D-6798-4DC7-A8B4-CD200C054D41}" type="slidenum">
              <a:rPr lang="en-US" smtClean="0"/>
              <a:t>10</a:t>
            </a:fld>
            <a:endParaRPr lang="en-US"/>
          </a:p>
        </p:txBody>
      </p:sp>
    </p:spTree>
    <p:extLst>
      <p:ext uri="{BB962C8B-B14F-4D97-AF65-F5344CB8AC3E}">
        <p14:creationId xmlns:p14="http://schemas.microsoft.com/office/powerpoint/2010/main" val="316738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Reporting is an important part of Exchange Online administration. We will explore the different types of reports that are available, how to generate them, and how to use them to monitor and manage Exchange Online.</a:t>
            </a:r>
          </a:p>
        </p:txBody>
      </p:sp>
      <p:sp>
        <p:nvSpPr>
          <p:cNvPr id="4" name="Slide Number Placeholder 3"/>
          <p:cNvSpPr>
            <a:spLocks noGrp="1"/>
          </p:cNvSpPr>
          <p:nvPr>
            <p:ph type="sldNum" sz="quarter" idx="5"/>
          </p:nvPr>
        </p:nvSpPr>
        <p:spPr/>
        <p:txBody>
          <a:bodyPr/>
          <a:lstStyle/>
          <a:p>
            <a:fld id="{639FCE7D-6798-4DC7-A8B4-CD200C054D41}" type="slidenum">
              <a:rPr lang="en-US" smtClean="0"/>
              <a:t>11</a:t>
            </a:fld>
            <a:endParaRPr lang="en-US"/>
          </a:p>
        </p:txBody>
      </p:sp>
    </p:spTree>
    <p:extLst>
      <p:ext uri="{BB962C8B-B14F-4D97-AF65-F5344CB8AC3E}">
        <p14:creationId xmlns:p14="http://schemas.microsoft.com/office/powerpoint/2010/main" val="20247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offers advanced administration capabilities, such as PowerShell commands and hybrid deployments. We will explore these topics in this section.</a:t>
            </a:r>
          </a:p>
        </p:txBody>
      </p:sp>
      <p:sp>
        <p:nvSpPr>
          <p:cNvPr id="4" name="Slide Number Placeholder 3"/>
          <p:cNvSpPr>
            <a:spLocks noGrp="1"/>
          </p:cNvSpPr>
          <p:nvPr>
            <p:ph type="sldNum" sz="quarter" idx="5"/>
          </p:nvPr>
        </p:nvSpPr>
        <p:spPr/>
        <p:txBody>
          <a:bodyPr/>
          <a:lstStyle/>
          <a:p>
            <a:fld id="{639FCE7D-6798-4DC7-A8B4-CD200C054D41}" type="slidenum">
              <a:rPr lang="en-US" smtClean="0"/>
              <a:t>12</a:t>
            </a:fld>
            <a:endParaRPr lang="en-US"/>
          </a:p>
        </p:txBody>
      </p:sp>
    </p:spTree>
    <p:extLst>
      <p:ext uri="{BB962C8B-B14F-4D97-AF65-F5344CB8AC3E}">
        <p14:creationId xmlns:p14="http://schemas.microsoft.com/office/powerpoint/2010/main" val="180723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PowerShell is a powerful tool for managing Exchange Online. We will explore how to use PowerShell commands to manage users, mailboxes, and other aspects of Exchange Online.</a:t>
            </a:r>
          </a:p>
        </p:txBody>
      </p:sp>
      <p:sp>
        <p:nvSpPr>
          <p:cNvPr id="4" name="Slide Number Placeholder 3"/>
          <p:cNvSpPr>
            <a:spLocks noGrp="1"/>
          </p:cNvSpPr>
          <p:nvPr>
            <p:ph type="sldNum" sz="quarter" idx="5"/>
          </p:nvPr>
        </p:nvSpPr>
        <p:spPr/>
        <p:txBody>
          <a:bodyPr/>
          <a:lstStyle/>
          <a:p>
            <a:fld id="{639FCE7D-6798-4DC7-A8B4-CD200C054D41}" type="slidenum">
              <a:rPr lang="en-US" smtClean="0"/>
              <a:t>13</a:t>
            </a:fld>
            <a:endParaRPr lang="en-US"/>
          </a:p>
        </p:txBody>
      </p:sp>
    </p:spTree>
    <p:extLst>
      <p:ext uri="{BB962C8B-B14F-4D97-AF65-F5344CB8AC3E}">
        <p14:creationId xmlns:p14="http://schemas.microsoft.com/office/powerpoint/2010/main" val="294768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Mail flow management involves configuring the flow of email in and out of Exchange Online. We will explore how to manage mail flow, configure connectors, and troubleshoot common mail flow issues.</a:t>
            </a:r>
          </a:p>
        </p:txBody>
      </p:sp>
      <p:sp>
        <p:nvSpPr>
          <p:cNvPr id="4" name="Slide Number Placeholder 3"/>
          <p:cNvSpPr>
            <a:spLocks noGrp="1"/>
          </p:cNvSpPr>
          <p:nvPr>
            <p:ph type="sldNum" sz="quarter" idx="5"/>
          </p:nvPr>
        </p:nvSpPr>
        <p:spPr/>
        <p:txBody>
          <a:bodyPr/>
          <a:lstStyle/>
          <a:p>
            <a:fld id="{639FCE7D-6798-4DC7-A8B4-CD200C054D41}" type="slidenum">
              <a:rPr lang="en-US" smtClean="0"/>
              <a:t>14</a:t>
            </a:fld>
            <a:endParaRPr lang="en-US"/>
          </a:p>
        </p:txBody>
      </p:sp>
    </p:spTree>
    <p:extLst>
      <p:ext uri="{BB962C8B-B14F-4D97-AF65-F5344CB8AC3E}">
        <p14:creationId xmlns:p14="http://schemas.microsoft.com/office/powerpoint/2010/main" val="74907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Mobile device management is an important aspect of Exchange Online administration. We will explore how to manage mobile devices, configure mobile device policies, and troubleshoot common mobile device issues.</a:t>
            </a:r>
          </a:p>
        </p:txBody>
      </p:sp>
      <p:sp>
        <p:nvSpPr>
          <p:cNvPr id="4" name="Slide Number Placeholder 3"/>
          <p:cNvSpPr>
            <a:spLocks noGrp="1"/>
          </p:cNvSpPr>
          <p:nvPr>
            <p:ph type="sldNum" sz="quarter" idx="5"/>
          </p:nvPr>
        </p:nvSpPr>
        <p:spPr/>
        <p:txBody>
          <a:bodyPr/>
          <a:lstStyle/>
          <a:p>
            <a:fld id="{639FCE7D-6798-4DC7-A8B4-CD200C054D41}" type="slidenum">
              <a:rPr lang="en-US" smtClean="0"/>
              <a:t>15</a:t>
            </a:fld>
            <a:endParaRPr lang="en-US"/>
          </a:p>
        </p:txBody>
      </p:sp>
    </p:spTree>
    <p:extLst>
      <p:ext uri="{BB962C8B-B14F-4D97-AF65-F5344CB8AC3E}">
        <p14:creationId xmlns:p14="http://schemas.microsoft.com/office/powerpoint/2010/main" val="66543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Hybrid Exchange deployment allows organizations to combine their on-premises Exchange environment with Exchange Online. We will explore how to plan and implement a hybrid deployment, including configuring hybrid connectors and migrating mailboxes.</a:t>
            </a:r>
          </a:p>
        </p:txBody>
      </p:sp>
      <p:sp>
        <p:nvSpPr>
          <p:cNvPr id="4" name="Slide Number Placeholder 3"/>
          <p:cNvSpPr>
            <a:spLocks noGrp="1"/>
          </p:cNvSpPr>
          <p:nvPr>
            <p:ph type="sldNum" sz="quarter" idx="5"/>
          </p:nvPr>
        </p:nvSpPr>
        <p:spPr/>
        <p:txBody>
          <a:bodyPr/>
          <a:lstStyle/>
          <a:p>
            <a:fld id="{639FCE7D-6798-4DC7-A8B4-CD200C054D41}" type="slidenum">
              <a:rPr lang="en-US" smtClean="0"/>
              <a:t>16</a:t>
            </a:fld>
            <a:endParaRPr lang="en-US"/>
          </a:p>
        </p:txBody>
      </p:sp>
    </p:spTree>
    <p:extLst>
      <p:ext uri="{BB962C8B-B14F-4D97-AF65-F5344CB8AC3E}">
        <p14:creationId xmlns:p14="http://schemas.microsoft.com/office/powerpoint/2010/main" val="201639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administration involves a wide range of tasks and responsibilities, from managing users and mailboxes to configuring security and compliance. With powerful tools like PowerShell and hybrid deployment, Exchange Online offers advanced administration capabilities.</a:t>
            </a:r>
          </a:p>
        </p:txBody>
      </p:sp>
      <p:sp>
        <p:nvSpPr>
          <p:cNvPr id="4" name="Slide Number Placeholder 3"/>
          <p:cNvSpPr>
            <a:spLocks noGrp="1"/>
          </p:cNvSpPr>
          <p:nvPr>
            <p:ph type="sldNum" sz="quarter" idx="5"/>
          </p:nvPr>
        </p:nvSpPr>
        <p:spPr/>
        <p:txBody>
          <a:bodyPr/>
          <a:lstStyle/>
          <a:p>
            <a:fld id="{639FCE7D-6798-4DC7-A8B4-CD200C054D41}" type="slidenum">
              <a:rPr lang="en-US" smtClean="0"/>
              <a:t>17</a:t>
            </a:fld>
            <a:endParaRPr lang="en-US"/>
          </a:p>
        </p:txBody>
      </p:sp>
    </p:spTree>
    <p:extLst>
      <p:ext uri="{BB962C8B-B14F-4D97-AF65-F5344CB8AC3E}">
        <p14:creationId xmlns:p14="http://schemas.microsoft.com/office/powerpoint/2010/main" val="152938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introducing Exchange Online and its benefits. Then, we will dive into the different aspects of managing Exchange Online, including user and mailbox management, security and compliance, and reporting. Finally, we will explore advanced administration topics, such as PowerShell commands and hybrid deployments.</a:t>
            </a:r>
          </a:p>
        </p:txBody>
      </p:sp>
      <p:sp>
        <p:nvSpPr>
          <p:cNvPr id="4" name="Slide Number Placeholder 3"/>
          <p:cNvSpPr>
            <a:spLocks noGrp="1"/>
          </p:cNvSpPr>
          <p:nvPr>
            <p:ph type="sldNum" sz="quarter" idx="5"/>
          </p:nvPr>
        </p:nvSpPr>
        <p:spPr/>
        <p:txBody>
          <a:bodyPr/>
          <a:lstStyle/>
          <a:p>
            <a:fld id="{639FCE7D-6798-4DC7-A8B4-CD200C054D41}" type="slidenum">
              <a:rPr lang="en-US" smtClean="0"/>
              <a:t>2</a:t>
            </a:fld>
            <a:endParaRPr lang="en-US"/>
          </a:p>
        </p:txBody>
      </p:sp>
    </p:spTree>
    <p:extLst>
      <p:ext uri="{BB962C8B-B14F-4D97-AF65-F5344CB8AC3E}">
        <p14:creationId xmlns:p14="http://schemas.microsoft.com/office/powerpoint/2010/main" val="252273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is a cloud-based email solution that offers a wide range of features and benefits. We will explore what Exchange Online is, its benefits, and the roles and responsibilities of Exchange Online administration.</a:t>
            </a:r>
          </a:p>
        </p:txBody>
      </p:sp>
      <p:sp>
        <p:nvSpPr>
          <p:cNvPr id="4" name="Slide Number Placeholder 3"/>
          <p:cNvSpPr>
            <a:spLocks noGrp="1"/>
          </p:cNvSpPr>
          <p:nvPr>
            <p:ph type="sldNum" sz="quarter" idx="5"/>
          </p:nvPr>
        </p:nvSpPr>
        <p:spPr/>
        <p:txBody>
          <a:bodyPr/>
          <a:lstStyle/>
          <a:p>
            <a:fld id="{639FCE7D-6798-4DC7-A8B4-CD200C054D41}" type="slidenum">
              <a:rPr lang="en-US" smtClean="0"/>
              <a:t>3</a:t>
            </a:fld>
            <a:endParaRPr lang="en-US"/>
          </a:p>
        </p:txBody>
      </p:sp>
    </p:spTree>
    <p:extLst>
      <p:ext uri="{BB962C8B-B14F-4D97-AF65-F5344CB8AC3E}">
        <p14:creationId xmlns:p14="http://schemas.microsoft.com/office/powerpoint/2010/main" val="7040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is a cloud-based email solution that allows users to access their email, calendar, and contacts from anywhere with an internet connection. It offers a wide range of features, such as shared mailboxes, public folders, and mobile device management.</a:t>
            </a:r>
          </a:p>
        </p:txBody>
      </p:sp>
      <p:sp>
        <p:nvSpPr>
          <p:cNvPr id="4" name="Slide Number Placeholder 3"/>
          <p:cNvSpPr>
            <a:spLocks noGrp="1"/>
          </p:cNvSpPr>
          <p:nvPr>
            <p:ph type="sldNum" sz="quarter" idx="5"/>
          </p:nvPr>
        </p:nvSpPr>
        <p:spPr/>
        <p:txBody>
          <a:bodyPr/>
          <a:lstStyle/>
          <a:p>
            <a:fld id="{639FCE7D-6798-4DC7-A8B4-CD200C054D41}" type="slidenum">
              <a:rPr lang="en-US" smtClean="0"/>
              <a:t>4</a:t>
            </a:fld>
            <a:endParaRPr lang="en-US"/>
          </a:p>
        </p:txBody>
      </p:sp>
    </p:spTree>
    <p:extLst>
      <p:ext uri="{BB962C8B-B14F-4D97-AF65-F5344CB8AC3E}">
        <p14:creationId xmlns:p14="http://schemas.microsoft.com/office/powerpoint/2010/main" val="251166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offers a variety of benefits, including improved security, reliability, and scalability. It also allows organizations to reduce their infrastructure costs and simplify their email management.</a:t>
            </a:r>
          </a:p>
        </p:txBody>
      </p:sp>
      <p:sp>
        <p:nvSpPr>
          <p:cNvPr id="4" name="Slide Number Placeholder 3"/>
          <p:cNvSpPr>
            <a:spLocks noGrp="1"/>
          </p:cNvSpPr>
          <p:nvPr>
            <p:ph type="sldNum" sz="quarter" idx="5"/>
          </p:nvPr>
        </p:nvSpPr>
        <p:spPr/>
        <p:txBody>
          <a:bodyPr/>
          <a:lstStyle/>
          <a:p>
            <a:fld id="{639FCE7D-6798-4DC7-A8B4-CD200C054D41}" type="slidenum">
              <a:rPr lang="en-US" smtClean="0"/>
              <a:t>5</a:t>
            </a:fld>
            <a:endParaRPr lang="en-US"/>
          </a:p>
        </p:txBody>
      </p:sp>
    </p:spTree>
    <p:extLst>
      <p:ext uri="{BB962C8B-B14F-4D97-AF65-F5344CB8AC3E}">
        <p14:creationId xmlns:p14="http://schemas.microsoft.com/office/powerpoint/2010/main" val="185204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administration involves several roles and responsibilities, such as managing users and mailboxes, configuring security and compliance, and generating reports.</a:t>
            </a:r>
          </a:p>
        </p:txBody>
      </p:sp>
      <p:sp>
        <p:nvSpPr>
          <p:cNvPr id="4" name="Slide Number Placeholder 3"/>
          <p:cNvSpPr>
            <a:spLocks noGrp="1"/>
          </p:cNvSpPr>
          <p:nvPr>
            <p:ph type="sldNum" sz="quarter" idx="5"/>
          </p:nvPr>
        </p:nvSpPr>
        <p:spPr/>
        <p:txBody>
          <a:bodyPr/>
          <a:lstStyle/>
          <a:p>
            <a:fld id="{639FCE7D-6798-4DC7-A8B4-CD200C054D41}" type="slidenum">
              <a:rPr lang="en-US" smtClean="0"/>
              <a:t>6</a:t>
            </a:fld>
            <a:endParaRPr lang="en-US"/>
          </a:p>
        </p:txBody>
      </p:sp>
    </p:spTree>
    <p:extLst>
      <p:ext uri="{BB962C8B-B14F-4D97-AF65-F5344CB8AC3E}">
        <p14:creationId xmlns:p14="http://schemas.microsoft.com/office/powerpoint/2010/main" val="7623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Exchange Online administration involves a variety of tasks, such as managing users and mailboxes, configuring security and compliance, and generating reports.</a:t>
            </a:r>
          </a:p>
        </p:txBody>
      </p:sp>
      <p:sp>
        <p:nvSpPr>
          <p:cNvPr id="4" name="Slide Number Placeholder 3"/>
          <p:cNvSpPr>
            <a:spLocks noGrp="1"/>
          </p:cNvSpPr>
          <p:nvPr>
            <p:ph type="sldNum" sz="quarter" idx="5"/>
          </p:nvPr>
        </p:nvSpPr>
        <p:spPr/>
        <p:txBody>
          <a:bodyPr/>
          <a:lstStyle/>
          <a:p>
            <a:fld id="{639FCE7D-6798-4DC7-A8B4-CD200C054D41}" type="slidenum">
              <a:rPr lang="en-US" smtClean="0"/>
              <a:t>7</a:t>
            </a:fld>
            <a:endParaRPr lang="en-US"/>
          </a:p>
        </p:txBody>
      </p:sp>
    </p:spTree>
    <p:extLst>
      <p:ext uri="{BB962C8B-B14F-4D97-AF65-F5344CB8AC3E}">
        <p14:creationId xmlns:p14="http://schemas.microsoft.com/office/powerpoint/2010/main" val="133322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management involves creating and managing user accounts, assigning licenses, and configuring user settings.</a:t>
            </a:r>
          </a:p>
        </p:txBody>
      </p:sp>
      <p:sp>
        <p:nvSpPr>
          <p:cNvPr id="4" name="Slide Number Placeholder 3"/>
          <p:cNvSpPr>
            <a:spLocks noGrp="1"/>
          </p:cNvSpPr>
          <p:nvPr>
            <p:ph type="sldNum" sz="quarter" idx="5"/>
          </p:nvPr>
        </p:nvSpPr>
        <p:spPr/>
        <p:txBody>
          <a:bodyPr/>
          <a:lstStyle/>
          <a:p>
            <a:fld id="{639FCE7D-6798-4DC7-A8B4-CD200C054D41}" type="slidenum">
              <a:rPr lang="en-US" smtClean="0"/>
              <a:t>8</a:t>
            </a:fld>
            <a:endParaRPr lang="en-US"/>
          </a:p>
        </p:txBody>
      </p:sp>
    </p:spTree>
    <p:extLst>
      <p:ext uri="{BB962C8B-B14F-4D97-AF65-F5344CB8AC3E}">
        <p14:creationId xmlns:p14="http://schemas.microsoft.com/office/powerpoint/2010/main" val="179168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Mailbox management involves creating and managing mailboxes, configuring mailbox settings, and managing mailbox content.</a:t>
            </a:r>
          </a:p>
        </p:txBody>
      </p:sp>
      <p:sp>
        <p:nvSpPr>
          <p:cNvPr id="4" name="Slide Number Placeholder 3"/>
          <p:cNvSpPr>
            <a:spLocks noGrp="1"/>
          </p:cNvSpPr>
          <p:nvPr>
            <p:ph type="sldNum" sz="quarter" idx="5"/>
          </p:nvPr>
        </p:nvSpPr>
        <p:spPr/>
        <p:txBody>
          <a:bodyPr/>
          <a:lstStyle/>
          <a:p>
            <a:fld id="{639FCE7D-6798-4DC7-A8B4-CD200C054D41}" type="slidenum">
              <a:rPr lang="en-US" smtClean="0"/>
              <a:t>9</a:t>
            </a:fld>
            <a:endParaRPr lang="en-US"/>
          </a:p>
        </p:txBody>
      </p:sp>
    </p:spTree>
    <p:extLst>
      <p:ext uri="{BB962C8B-B14F-4D97-AF65-F5344CB8AC3E}">
        <p14:creationId xmlns:p14="http://schemas.microsoft.com/office/powerpoint/2010/main" val="3665334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7/31/2024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0756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7/31/2024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1487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7/31/2024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2536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7/31/2024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8516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7/31/2024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6969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7/31/2024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1901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7/31/2024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673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7/31/2024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0745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7/31/2024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0105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7/31/2024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7848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7/31/2024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333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7/31/2024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
        <p:nvSpPr>
          <p:cNvPr id="8" name="TextBox 7">
            <a:extLst>
              <a:ext uri="{FF2B5EF4-FFF2-40B4-BE49-F238E27FC236}">
                <a16:creationId xmlns:a16="http://schemas.microsoft.com/office/drawing/2014/main" id="{8D645106-A3E5-C258-5CC0-2B7A48DA9215}"/>
              </a:ext>
            </a:extLst>
          </p:cNvPr>
          <p:cNvSpPr txBox="1"/>
          <p:nvPr userDrawn="1">
            <p:extLst>
              <p:ext uri="{1162E1C5-73C7-4A58-AE30-91384D911F3F}">
                <p184:classification xmlns:p184="http://schemas.microsoft.com/office/powerpoint/2018/4/main" val="hdr"/>
              </p:ext>
            </p:extLst>
          </p:nvPr>
        </p:nvSpPr>
        <p:spPr>
          <a:xfrm>
            <a:off x="63500" y="63500"/>
            <a:ext cx="10779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General Information</a:t>
            </a:r>
          </a:p>
        </p:txBody>
      </p:sp>
    </p:spTree>
    <p:extLst>
      <p:ext uri="{BB962C8B-B14F-4D97-AF65-F5344CB8AC3E}">
        <p14:creationId xmlns:p14="http://schemas.microsoft.com/office/powerpoint/2010/main" val="1502452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Home Financing Application Form Concept">
            <a:extLst>
              <a:ext uri="{FF2B5EF4-FFF2-40B4-BE49-F238E27FC236}">
                <a16:creationId xmlns:a16="http://schemas.microsoft.com/office/drawing/2014/main" id="{8ABC0988-4232-419D-851A-97D41474F77A}"/>
              </a:ext>
            </a:extLst>
          </p:cNvPr>
          <p:cNvPicPr>
            <a:picLocks noChangeAspect="1"/>
          </p:cNvPicPr>
          <p:nvPr/>
        </p:nvPicPr>
        <p:blipFill>
          <a:blip r:embed="rId3"/>
          <a:srcRect l="9091" t="18788" b="460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F15DF8A-891A-1965-E372-1BA1F3B94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79"/>
            <a:ext cx="6858002" cy="6511640"/>
          </a:xfrm>
          <a:prstGeom prst="rect">
            <a:avLst/>
          </a:prstGeom>
          <a:gradFill>
            <a:gsLst>
              <a:gs pos="0">
                <a:schemeClr val="bg1">
                  <a:alpha val="0"/>
                </a:schemeClr>
              </a:gs>
              <a:gs pos="46000">
                <a:schemeClr val="bg1">
                  <a:alpha val="33000"/>
                </a:schemeClr>
              </a:gs>
              <a:gs pos="26000">
                <a:schemeClr val="bg1">
                  <a:alpha val="2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DBBD2AC-A0AE-1704-AFC7-B042DEC9DF3F}"/>
              </a:ext>
            </a:extLst>
          </p:cNvPr>
          <p:cNvSpPr>
            <a:spLocks noGrp="1"/>
          </p:cNvSpPr>
          <p:nvPr>
            <p:ph type="ctrTitle"/>
          </p:nvPr>
        </p:nvSpPr>
        <p:spPr>
          <a:xfrm>
            <a:off x="7473219" y="898373"/>
            <a:ext cx="4470544" cy="3474720"/>
          </a:xfrm>
        </p:spPr>
        <p:txBody>
          <a:bodyPr anchor="b">
            <a:normAutofit/>
          </a:bodyPr>
          <a:lstStyle/>
          <a:p>
            <a:pPr algn="l"/>
            <a:r>
              <a:rPr lang="en-US" sz="4500"/>
              <a:t>Exchange Online Administration</a:t>
            </a:r>
          </a:p>
        </p:txBody>
      </p:sp>
      <p:sp>
        <p:nvSpPr>
          <p:cNvPr id="3" name="Subtitle 2">
            <a:extLst>
              <a:ext uri="{FF2B5EF4-FFF2-40B4-BE49-F238E27FC236}">
                <a16:creationId xmlns:a16="http://schemas.microsoft.com/office/drawing/2014/main" id="{0CF02DE0-EC10-B4F8-6084-522212588A45}"/>
              </a:ext>
            </a:extLst>
          </p:cNvPr>
          <p:cNvSpPr>
            <a:spLocks noGrp="1"/>
          </p:cNvSpPr>
          <p:nvPr>
            <p:ph type="subTitle" idx="1"/>
          </p:nvPr>
        </p:nvSpPr>
        <p:spPr>
          <a:xfrm>
            <a:off x="7482646" y="4495013"/>
            <a:ext cx="4116410" cy="1386840"/>
          </a:xfrm>
        </p:spPr>
        <p:txBody>
          <a:bodyPr anchor="t">
            <a:normAutofit/>
          </a:bodyPr>
          <a:lstStyle/>
          <a:p>
            <a:pPr algn="l"/>
            <a:r>
              <a:rPr lang="en-US" sz="2200"/>
              <a:t>From user management to advanced PowerShell commands</a:t>
            </a:r>
          </a:p>
        </p:txBody>
      </p:sp>
    </p:spTree>
    <p:extLst>
      <p:ext uri="{BB962C8B-B14F-4D97-AF65-F5344CB8AC3E}">
        <p14:creationId xmlns:p14="http://schemas.microsoft.com/office/powerpoint/2010/main" val="4171706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Security System digital background with circuit board and shield shape">
            <a:extLst>
              <a:ext uri="{FF2B5EF4-FFF2-40B4-BE49-F238E27FC236}">
                <a16:creationId xmlns:a16="http://schemas.microsoft.com/office/drawing/2014/main" id="{A0746A08-D042-435B-A4F8-F7BD641B65B6}"/>
              </a:ext>
            </a:extLst>
          </p:cNvPr>
          <p:cNvPicPr>
            <a:picLocks noGrp="1" noChangeAspect="1"/>
          </p:cNvPicPr>
          <p:nvPr>
            <p:ph sz="half" idx="1"/>
          </p:nvPr>
        </p:nvPicPr>
        <p:blipFill>
          <a:blip r:embed="rId3"/>
          <a:srcRect l="9906" r="5630"/>
          <a:stretch/>
        </p:blipFill>
        <p:spPr>
          <a:xfrm>
            <a:off x="20" y="10"/>
            <a:ext cx="7723393" cy="6857990"/>
          </a:xfrm>
          <a:prstGeom prst="rect">
            <a:avLst/>
          </a:prstGeom>
        </p:spPr>
      </p:pic>
      <p:sp>
        <p:nvSpPr>
          <p:cNvPr id="2" name="Title 1">
            <a:extLst>
              <a:ext uri="{FF2B5EF4-FFF2-40B4-BE49-F238E27FC236}">
                <a16:creationId xmlns:a16="http://schemas.microsoft.com/office/drawing/2014/main" id="{3EA8B3BE-EEED-ABBB-5977-15031F212DC7}"/>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Security and Compliance</a:t>
            </a:r>
          </a:p>
        </p:txBody>
      </p:sp>
      <p:sp>
        <p:nvSpPr>
          <p:cNvPr id="4" name="Content Placeholder 3">
            <a:extLst>
              <a:ext uri="{FF2B5EF4-FFF2-40B4-BE49-F238E27FC236}">
                <a16:creationId xmlns:a16="http://schemas.microsoft.com/office/drawing/2014/main" id="{E60D00BB-D1EE-00B5-8617-065A095D6E0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Exchange Online administration requires configuring security settings, applying compliance policies, and protecting against spam and malware.</a:t>
            </a:r>
          </a:p>
        </p:txBody>
      </p:sp>
    </p:spTree>
    <p:extLst>
      <p:ext uri="{BB962C8B-B14F-4D97-AF65-F5344CB8AC3E}">
        <p14:creationId xmlns:p14="http://schemas.microsoft.com/office/powerpoint/2010/main" val="1104792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en drawing charts on glass wall in office">
            <a:extLst>
              <a:ext uri="{FF2B5EF4-FFF2-40B4-BE49-F238E27FC236}">
                <a16:creationId xmlns:a16="http://schemas.microsoft.com/office/drawing/2014/main" id="{BB0F3E33-2455-4140-AE80-C27CF56B4357}"/>
              </a:ext>
            </a:extLst>
          </p:cNvPr>
          <p:cNvPicPr>
            <a:picLocks noGrp="1" noChangeAspect="1"/>
          </p:cNvPicPr>
          <p:nvPr>
            <p:ph sz="half" idx="1"/>
          </p:nvPr>
        </p:nvPicPr>
        <p:blipFill>
          <a:blip r:embed="rId3"/>
          <a:srcRect l="23733" r="14233"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DD2570F7-F693-4439-7123-3D28258C2E87}"/>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Reporting</a:t>
            </a:r>
          </a:p>
        </p:txBody>
      </p:sp>
      <p:sp>
        <p:nvSpPr>
          <p:cNvPr id="4" name="Content Placeholder 3">
            <a:extLst>
              <a:ext uri="{FF2B5EF4-FFF2-40B4-BE49-F238E27FC236}">
                <a16:creationId xmlns:a16="http://schemas.microsoft.com/office/drawing/2014/main" id="{3C11786D-73ED-E3A9-7AE3-2EF0AAC158A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endParaRPr lang="en-US" sz="1400" b="1"/>
          </a:p>
          <a:p>
            <a:pPr marL="0" lvl="1" indent="0">
              <a:buNone/>
            </a:pPr>
            <a:r>
              <a:rPr lang="en-US" sz="1400"/>
              <a:t>Reporting is an essential part of Exchange Online administration. It helps to monitor and manage the Exchange Online environment. There are different types of reports available, such as mailbox usage, message tracing, and activity reports. These reports can be generated and analyzed to keep an eye on the health and performance of the Exchange Online environment.</a:t>
            </a:r>
          </a:p>
        </p:txBody>
      </p:sp>
    </p:spTree>
    <p:extLst>
      <p:ext uri="{BB962C8B-B14F-4D97-AF65-F5344CB8AC3E}">
        <p14:creationId xmlns:p14="http://schemas.microsoft.com/office/powerpoint/2010/main" val="198677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illustration.">
            <a:extLst>
              <a:ext uri="{FF2B5EF4-FFF2-40B4-BE49-F238E27FC236}">
                <a16:creationId xmlns:a16="http://schemas.microsoft.com/office/drawing/2014/main" id="{E736576F-FEAE-4552-A824-EEF771991F0F}"/>
              </a:ext>
            </a:extLst>
          </p:cNvPr>
          <p:cNvPicPr>
            <a:picLocks noGrp="1" noChangeAspect="1"/>
          </p:cNvPicPr>
          <p:nvPr>
            <p:ph sz="half" idx="1"/>
          </p:nvPr>
        </p:nvPicPr>
        <p:blipFill>
          <a:blip r:embed="rId3"/>
          <a:srcRect r="30300"/>
          <a:stretch/>
        </p:blipFill>
        <p:spPr>
          <a:xfrm>
            <a:off x="1" y="10"/>
            <a:ext cx="6373368" cy="6857990"/>
          </a:xfrm>
          <a:prstGeom prst="rect">
            <a:avLst/>
          </a:prstGeom>
        </p:spPr>
      </p:pic>
      <p:sp>
        <p:nvSpPr>
          <p:cNvPr id="2" name="Title 1">
            <a:extLst>
              <a:ext uri="{FF2B5EF4-FFF2-40B4-BE49-F238E27FC236}">
                <a16:creationId xmlns:a16="http://schemas.microsoft.com/office/drawing/2014/main" id="{71AC3B9B-63EF-6894-E1C0-6F7E323F7EFF}"/>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sz="3300" b="1" kern="1200">
                <a:solidFill>
                  <a:schemeClr val="tx1"/>
                </a:solidFill>
                <a:latin typeface="+mj-lt"/>
                <a:ea typeface="+mj-ea"/>
                <a:cs typeface="+mj-cs"/>
              </a:rPr>
              <a:t>Advanced Exchange Online Administration</a:t>
            </a:r>
          </a:p>
        </p:txBody>
      </p:sp>
      <p:sp>
        <p:nvSpPr>
          <p:cNvPr id="4" name="Content Placeholder 3">
            <a:extLst>
              <a:ext uri="{FF2B5EF4-FFF2-40B4-BE49-F238E27FC236}">
                <a16:creationId xmlns:a16="http://schemas.microsoft.com/office/drawing/2014/main" id="{C0F90ABF-7E47-C70C-459B-13BD2A38C9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a:t>PowerShell Commands</a:t>
            </a:r>
          </a:p>
          <a:p>
            <a:pPr marL="0" lvl="1" indent="0">
              <a:buNone/>
            </a:pPr>
            <a:r>
              <a:rPr lang="en-US" sz="1400"/>
              <a:t>Exchange Online offers advanced administration capabilities via PowerShell commands, which allow for automation and scripting of administrative tasks.</a:t>
            </a:r>
          </a:p>
          <a:p>
            <a:pPr marL="0" indent="0">
              <a:spcBef>
                <a:spcPts val="2500"/>
              </a:spcBef>
              <a:buNone/>
            </a:pPr>
            <a:r>
              <a:rPr lang="en-US" sz="1400" b="1"/>
              <a:t>Hybrid Deployments</a:t>
            </a:r>
          </a:p>
          <a:p>
            <a:pPr marL="0" lvl="1" indent="0">
              <a:buNone/>
            </a:pPr>
            <a:r>
              <a:rPr lang="en-US" sz="1400"/>
              <a:t>Exchange Online supports hybrid deployments, which allow organizations to integrate their on-premises Exchange Servers with Exchange Online.</a:t>
            </a:r>
          </a:p>
        </p:txBody>
      </p:sp>
    </p:spTree>
    <p:extLst>
      <p:ext uri="{BB962C8B-B14F-4D97-AF65-F5344CB8AC3E}">
        <p14:creationId xmlns:p14="http://schemas.microsoft.com/office/powerpoint/2010/main" val="3223162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ual laptop with a computer user interface that is displaying coding and server backup graphics. Three dimensional computer design in a foggy studio space.">
            <a:extLst>
              <a:ext uri="{FF2B5EF4-FFF2-40B4-BE49-F238E27FC236}">
                <a16:creationId xmlns:a16="http://schemas.microsoft.com/office/drawing/2014/main" id="{E353F46B-E330-44C0-B028-95597A37578C}"/>
              </a:ext>
            </a:extLst>
          </p:cNvPr>
          <p:cNvPicPr>
            <a:picLocks noGrp="1" noChangeAspect="1"/>
          </p:cNvPicPr>
          <p:nvPr>
            <p:ph sz="half" idx="1"/>
          </p:nvPr>
        </p:nvPicPr>
        <p:blipFill>
          <a:blip r:embed="rId3"/>
          <a:srcRect l="27175" r="26362"/>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75D488CA-F0D5-9F04-A298-A1F34F33E3F6}"/>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Exchange Online PowerShell</a:t>
            </a:r>
          </a:p>
        </p:txBody>
      </p:sp>
      <p:sp>
        <p:nvSpPr>
          <p:cNvPr id="4" name="Content Placeholder 3">
            <a:extLst>
              <a:ext uri="{FF2B5EF4-FFF2-40B4-BE49-F238E27FC236}">
                <a16:creationId xmlns:a16="http://schemas.microsoft.com/office/drawing/2014/main" id="{1C8398AE-F5E6-A8DD-9548-020E85F1DF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PowerShell Commands for Exchange Online Management</a:t>
            </a:r>
          </a:p>
          <a:p>
            <a:pPr marL="0" lvl="1" indent="0">
              <a:buNone/>
            </a:pPr>
            <a:r>
              <a:rPr lang="en-US" sz="1400"/>
              <a:t>PowerShell is a powerful tool for Exchange Online management. It allows for efficient and automated management of users, mailboxes, and other aspects of Exchange Online.</a:t>
            </a:r>
          </a:p>
          <a:p>
            <a:pPr marL="0" indent="0">
              <a:spcBef>
                <a:spcPts val="2500"/>
              </a:spcBef>
              <a:buNone/>
            </a:pPr>
            <a:r>
              <a:rPr lang="en-US" sz="1400" b="1"/>
              <a:t>Managing Exchange Online Users</a:t>
            </a:r>
          </a:p>
          <a:p>
            <a:pPr marL="0" lvl="1" indent="0">
              <a:buNone/>
            </a:pPr>
            <a:r>
              <a:rPr lang="en-US" sz="1400"/>
              <a:t>PowerShell commands can be used to manage Exchange Online users efficiently. This includes creating, modifying, and deleting user accounts and managing user properties.</a:t>
            </a:r>
          </a:p>
          <a:p>
            <a:pPr marL="0" indent="0">
              <a:spcBef>
                <a:spcPts val="2500"/>
              </a:spcBef>
              <a:buNone/>
            </a:pPr>
            <a:r>
              <a:rPr lang="en-US" sz="1400" b="1"/>
              <a:t>Managing Exchange Online Mailboxes</a:t>
            </a:r>
          </a:p>
          <a:p>
            <a:pPr marL="0" lvl="1" indent="0">
              <a:buNone/>
            </a:pPr>
            <a:r>
              <a:rPr lang="en-US" sz="1400"/>
              <a:t>PowerShell commands can also be used to manage Exchange Online mailboxes. This includes creating, modifying, and deleting mailboxes and managing mailbox properties.</a:t>
            </a:r>
          </a:p>
        </p:txBody>
      </p:sp>
    </p:spTree>
    <p:extLst>
      <p:ext uri="{BB962C8B-B14F-4D97-AF65-F5344CB8AC3E}">
        <p14:creationId xmlns:p14="http://schemas.microsoft.com/office/powerpoint/2010/main" val="350993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Online Message Concept on Pixelated Background">
            <a:extLst>
              <a:ext uri="{FF2B5EF4-FFF2-40B4-BE49-F238E27FC236}">
                <a16:creationId xmlns:a16="http://schemas.microsoft.com/office/drawing/2014/main" id="{C8FEF2E2-6A0E-4362-91CC-B49F1C83ACBD}"/>
              </a:ext>
            </a:extLst>
          </p:cNvPr>
          <p:cNvPicPr>
            <a:picLocks noGrp="1" noChangeAspect="1"/>
          </p:cNvPicPr>
          <p:nvPr>
            <p:ph sz="half" idx="1"/>
          </p:nvPr>
        </p:nvPicPr>
        <p:blipFill>
          <a:blip r:embed="rId3"/>
          <a:srcRect l="29339" r="3082" b="-2"/>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2E6A52D9-A041-14AE-1ED6-D46C01A15A3F}"/>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Mail Flow Management</a:t>
            </a:r>
          </a:p>
        </p:txBody>
      </p:sp>
      <p:sp>
        <p:nvSpPr>
          <p:cNvPr id="4" name="Content Placeholder 3">
            <a:extLst>
              <a:ext uri="{FF2B5EF4-FFF2-40B4-BE49-F238E27FC236}">
                <a16:creationId xmlns:a16="http://schemas.microsoft.com/office/drawing/2014/main" id="{21CC360A-0777-0765-9F2B-6EAFE50279D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Configuring Mail Flow in Exchange Online</a:t>
            </a:r>
          </a:p>
          <a:p>
            <a:pPr marL="0" lvl="1" indent="0">
              <a:buNone/>
            </a:pPr>
            <a:r>
              <a:rPr lang="en-US" sz="1400"/>
              <a:t>Mail flow management involves configuring the flow of email in and out of Exchange Online. It is important to understand the basics of how mail flow works in Exchange Online and how to configure mail flow to best meet your organization's needs.</a:t>
            </a:r>
          </a:p>
          <a:p>
            <a:pPr marL="0" indent="0">
              <a:spcBef>
                <a:spcPts val="2500"/>
              </a:spcBef>
              <a:buNone/>
            </a:pPr>
            <a:r>
              <a:rPr lang="en-US" sz="1400" b="1"/>
              <a:t>Configuring Connectors</a:t>
            </a:r>
          </a:p>
          <a:p>
            <a:pPr marL="0" lvl="1" indent="0">
              <a:buNone/>
            </a:pPr>
            <a:r>
              <a:rPr lang="en-US" sz="1400"/>
              <a:t>Connectors are an important component of mail flow management in Exchange Online. They allow you to route email between your organization and external recipients and services. We will explore how to configure connectors and troubleshoot common connector issues.</a:t>
            </a:r>
          </a:p>
          <a:p>
            <a:pPr marL="0" indent="0">
              <a:spcBef>
                <a:spcPts val="2500"/>
              </a:spcBef>
              <a:buNone/>
            </a:pPr>
            <a:r>
              <a:rPr lang="en-US" sz="1400" b="1"/>
              <a:t>Troubleshooting Common Mail Flow Issues</a:t>
            </a:r>
          </a:p>
          <a:p>
            <a:pPr marL="0" lvl="1" indent="0">
              <a:buNone/>
            </a:pPr>
            <a:r>
              <a:rPr lang="en-US" sz="1400"/>
              <a:t>Mail flow issues can cause significant disruptions to your organization's communication. We will explore common mail flow issues and how to troubleshoot them to get your email flowing smoothly again.</a:t>
            </a:r>
          </a:p>
        </p:txBody>
      </p:sp>
    </p:spTree>
    <p:extLst>
      <p:ext uri="{BB962C8B-B14F-4D97-AF65-F5344CB8AC3E}">
        <p14:creationId xmlns:p14="http://schemas.microsoft.com/office/powerpoint/2010/main" val="3178409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Touch screen technology">
            <a:extLst>
              <a:ext uri="{FF2B5EF4-FFF2-40B4-BE49-F238E27FC236}">
                <a16:creationId xmlns:a16="http://schemas.microsoft.com/office/drawing/2014/main" id="{6885E29B-40D3-42A5-A88C-CCD48E774DA5}"/>
              </a:ext>
            </a:extLst>
          </p:cNvPr>
          <p:cNvPicPr>
            <a:picLocks noGrp="1" noChangeAspect="1"/>
          </p:cNvPicPr>
          <p:nvPr>
            <p:ph sz="half" idx="1"/>
          </p:nvPr>
        </p:nvPicPr>
        <p:blipFill>
          <a:blip r:embed="rId3"/>
          <a:srcRect l="20965" r="17725"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DAAB3A7F-6C89-BD83-590A-7D9B1A4CEDF4}"/>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Mobile Device Management</a:t>
            </a:r>
          </a:p>
        </p:txBody>
      </p:sp>
      <p:sp>
        <p:nvSpPr>
          <p:cNvPr id="4" name="Content Placeholder 3">
            <a:extLst>
              <a:ext uri="{FF2B5EF4-FFF2-40B4-BE49-F238E27FC236}">
                <a16:creationId xmlns:a16="http://schemas.microsoft.com/office/drawing/2014/main" id="{80CF0D60-DE94-69A6-AA5D-BA9A5E7E2AF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Mobile Device Management</a:t>
            </a:r>
          </a:p>
          <a:p>
            <a:pPr marL="0" lvl="1" indent="0">
              <a:buNone/>
            </a:pPr>
            <a:r>
              <a:rPr lang="en-US" sz="1400"/>
              <a:t>Mobile device management refers to the administration of mobile devices, such as smartphones and tablets, and the security of the data contained on these devices.</a:t>
            </a:r>
          </a:p>
          <a:p>
            <a:pPr marL="0" indent="0">
              <a:spcBef>
                <a:spcPts val="2500"/>
              </a:spcBef>
              <a:buNone/>
            </a:pPr>
            <a:r>
              <a:rPr lang="en-US" sz="1400" b="1"/>
              <a:t>Configuring Mobile Device Policies</a:t>
            </a:r>
          </a:p>
          <a:p>
            <a:pPr marL="0" lvl="1" indent="0">
              <a:buNone/>
            </a:pPr>
            <a:r>
              <a:rPr lang="en-US" sz="1400"/>
              <a:t>Mobile device policies are used to define the level of access mobile devices have to your organization's data. With Exchange Online, you can configure policies that enforce password requirements, encryption, and other security policies.</a:t>
            </a:r>
          </a:p>
          <a:p>
            <a:pPr marL="0" indent="0">
              <a:spcBef>
                <a:spcPts val="2500"/>
              </a:spcBef>
              <a:buNone/>
            </a:pPr>
            <a:r>
              <a:rPr lang="en-US" sz="1400" b="1"/>
              <a:t>Managing Mobile Devices</a:t>
            </a:r>
          </a:p>
          <a:p>
            <a:pPr marL="0" lvl="1" indent="0">
              <a:buNone/>
            </a:pPr>
            <a:r>
              <a:rPr lang="en-US" sz="1400"/>
              <a:t>Exchange Online provides a variety of tools to manage mobile devices, such as the ability to remotely wipe devices, block or quarantine devices that are not compliant with your organization's policies, and view detailed reports on device activity.</a:t>
            </a:r>
          </a:p>
        </p:txBody>
      </p:sp>
    </p:spTree>
    <p:extLst>
      <p:ext uri="{BB962C8B-B14F-4D97-AF65-F5344CB8AC3E}">
        <p14:creationId xmlns:p14="http://schemas.microsoft.com/office/powerpoint/2010/main" val="316039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Cloud Computing">
            <a:extLst>
              <a:ext uri="{FF2B5EF4-FFF2-40B4-BE49-F238E27FC236}">
                <a16:creationId xmlns:a16="http://schemas.microsoft.com/office/drawing/2014/main" id="{3A709D3F-373F-44AA-A027-C6788DF25658}"/>
              </a:ext>
            </a:extLst>
          </p:cNvPr>
          <p:cNvPicPr>
            <a:picLocks noGrp="1" noChangeAspect="1"/>
          </p:cNvPicPr>
          <p:nvPr>
            <p:ph sz="half" idx="1"/>
          </p:nvPr>
        </p:nvPicPr>
        <p:blipFill>
          <a:blip r:embed="rId3"/>
          <a:srcRect l="17782" r="16820"/>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DE7380B2-7435-1ECC-6CEA-5167DB4B85D8}"/>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Hybrid Exchange Deployment</a:t>
            </a:r>
          </a:p>
        </p:txBody>
      </p:sp>
      <p:sp>
        <p:nvSpPr>
          <p:cNvPr id="4" name="Content Placeholder 3">
            <a:extLst>
              <a:ext uri="{FF2B5EF4-FFF2-40B4-BE49-F238E27FC236}">
                <a16:creationId xmlns:a16="http://schemas.microsoft.com/office/drawing/2014/main" id="{5C23AA9A-C6D9-2467-3C8A-A81463A676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lnSpc>
                <a:spcPct val="110000"/>
              </a:lnSpc>
              <a:spcBef>
                <a:spcPts val="2500"/>
              </a:spcBef>
              <a:buNone/>
            </a:pPr>
            <a:r>
              <a:rPr lang="en-US" sz="1400" b="1"/>
              <a:t>Introduction to Hybrid Exchange Deployment</a:t>
            </a:r>
          </a:p>
          <a:p>
            <a:pPr marL="0" lvl="1" indent="0">
              <a:lnSpc>
                <a:spcPct val="110000"/>
              </a:lnSpc>
              <a:buNone/>
            </a:pPr>
            <a:r>
              <a:rPr lang="en-US" sz="1400"/>
              <a:t>Hybrid Exchange deployment allows organizations to combine their on-premises Exchange environment with Exchange Online, which can provide a more flexible and scalable solution.</a:t>
            </a:r>
          </a:p>
          <a:p>
            <a:pPr marL="0" indent="0">
              <a:lnSpc>
                <a:spcPct val="110000"/>
              </a:lnSpc>
              <a:spcBef>
                <a:spcPts val="2500"/>
              </a:spcBef>
              <a:buNone/>
            </a:pPr>
            <a:r>
              <a:rPr lang="en-US" sz="1400" b="1"/>
              <a:t>Planning for Hybrid Exchange Deployment</a:t>
            </a:r>
          </a:p>
          <a:p>
            <a:pPr marL="0" lvl="1" indent="0">
              <a:lnSpc>
                <a:spcPct val="110000"/>
              </a:lnSpc>
              <a:buNone/>
            </a:pPr>
            <a:r>
              <a:rPr lang="en-US" sz="1400"/>
              <a:t>Planning for Hybrid Exchange Deployment involves several steps, including identifying business needs, assessing current infrastructure, and determining the best migration approach.</a:t>
            </a:r>
          </a:p>
          <a:p>
            <a:pPr marL="0" indent="0">
              <a:lnSpc>
                <a:spcPct val="110000"/>
              </a:lnSpc>
              <a:spcBef>
                <a:spcPts val="2500"/>
              </a:spcBef>
              <a:buNone/>
            </a:pPr>
            <a:r>
              <a:rPr lang="en-US" sz="1400" b="1"/>
              <a:t>Configuring Hybrid Connectors</a:t>
            </a:r>
          </a:p>
          <a:p>
            <a:pPr marL="0" lvl="1" indent="0">
              <a:lnSpc>
                <a:spcPct val="110000"/>
              </a:lnSpc>
              <a:buNone/>
            </a:pPr>
            <a:r>
              <a:rPr lang="en-US" sz="1400"/>
              <a:t>Configuring Hybrid Connectors is a critical step in Hybrid Exchange Deployment, which allows secure communication between on-premises and Exchange Online environments.</a:t>
            </a:r>
          </a:p>
          <a:p>
            <a:pPr marL="0" indent="0">
              <a:lnSpc>
                <a:spcPct val="110000"/>
              </a:lnSpc>
              <a:spcBef>
                <a:spcPts val="2500"/>
              </a:spcBef>
              <a:buNone/>
            </a:pPr>
            <a:r>
              <a:rPr lang="en-US" sz="1400" b="1"/>
              <a:t>Migrating Mailboxes</a:t>
            </a:r>
          </a:p>
          <a:p>
            <a:pPr marL="0" lvl="1" indent="0">
              <a:lnSpc>
                <a:spcPct val="110000"/>
              </a:lnSpc>
              <a:buNone/>
            </a:pPr>
            <a:r>
              <a:rPr lang="en-US" sz="1400"/>
              <a:t>Migrating mailboxes is an essential step in Hybrid Exchange Deployment, which involves moving user mailboxes from on-premises to Exchange Online. This process requires careful planning and execution to avoid disruptions to user productivity and data loss.</a:t>
            </a:r>
          </a:p>
        </p:txBody>
      </p:sp>
    </p:spTree>
    <p:extLst>
      <p:ext uri="{BB962C8B-B14F-4D97-AF65-F5344CB8AC3E}">
        <p14:creationId xmlns:p14="http://schemas.microsoft.com/office/powerpoint/2010/main" val="252919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E-mail networking concept">
            <a:extLst>
              <a:ext uri="{FF2B5EF4-FFF2-40B4-BE49-F238E27FC236}">
                <a16:creationId xmlns:a16="http://schemas.microsoft.com/office/drawing/2014/main" id="{2EF87E87-88D1-4E6C-B8F3-AF38D4740F1F}"/>
              </a:ext>
            </a:extLst>
          </p:cNvPr>
          <p:cNvPicPr>
            <a:picLocks noGrp="1" noChangeAspect="1"/>
          </p:cNvPicPr>
          <p:nvPr>
            <p:ph sz="half" idx="1"/>
          </p:nvPr>
        </p:nvPicPr>
        <p:blipFill>
          <a:blip r:embed="rId3"/>
          <a:srcRect l="20003" r="33100" b="2"/>
          <a:stretch/>
        </p:blipFill>
        <p:spPr>
          <a:xfrm>
            <a:off x="20" y="10"/>
            <a:ext cx="4910308" cy="6857990"/>
          </a:xfrm>
          <a:prstGeom prst="rect">
            <a:avLst/>
          </a:prstGeom>
        </p:spPr>
      </p:pic>
      <p:sp>
        <p:nvSpPr>
          <p:cNvPr id="2" name="Title 1">
            <a:extLst>
              <a:ext uri="{FF2B5EF4-FFF2-40B4-BE49-F238E27FC236}">
                <a16:creationId xmlns:a16="http://schemas.microsoft.com/office/drawing/2014/main" id="{47CE09F2-9A57-C758-7A38-EBC33F0DD34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Conclusion</a:t>
            </a:r>
          </a:p>
        </p:txBody>
      </p:sp>
      <p:sp>
        <p:nvSpPr>
          <p:cNvPr id="4" name="Content Placeholder 3">
            <a:extLst>
              <a:ext uri="{FF2B5EF4-FFF2-40B4-BE49-F238E27FC236}">
                <a16:creationId xmlns:a16="http://schemas.microsoft.com/office/drawing/2014/main" id="{3D4C916E-195E-B0FC-2511-CB3EEE2BFE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Exchange Online Administration</a:t>
            </a:r>
          </a:p>
          <a:p>
            <a:pPr marL="0" lvl="1" indent="0">
              <a:buNone/>
            </a:pPr>
            <a:r>
              <a:rPr lang="en-US" sz="1400"/>
              <a:t>Exchange Online administration involves management of users, mailboxes, security, and compliance. It is a complex task that requires expertise and advanced tools.</a:t>
            </a:r>
          </a:p>
          <a:p>
            <a:pPr marL="0" indent="0">
              <a:spcBef>
                <a:spcPts val="2500"/>
              </a:spcBef>
              <a:buNone/>
            </a:pPr>
            <a:r>
              <a:rPr lang="en-US" sz="1400" b="1"/>
              <a:t>PowerShell</a:t>
            </a:r>
          </a:p>
          <a:p>
            <a:pPr marL="0" lvl="1" indent="0">
              <a:buNone/>
            </a:pPr>
            <a:r>
              <a:rPr lang="en-US" sz="1400"/>
              <a:t>PowerShell is a powerful tool for Exchange Online administration that allows automation of tasks and configuration of settings.</a:t>
            </a:r>
          </a:p>
          <a:p>
            <a:pPr marL="0" indent="0">
              <a:spcBef>
                <a:spcPts val="2500"/>
              </a:spcBef>
              <a:buNone/>
            </a:pPr>
            <a:r>
              <a:rPr lang="en-US" sz="1400" b="1"/>
              <a:t>Hybrid Deployment</a:t>
            </a:r>
          </a:p>
          <a:p>
            <a:pPr marL="0" lvl="1" indent="0">
              <a:buNone/>
            </a:pPr>
            <a:r>
              <a:rPr lang="en-US" sz="1400"/>
              <a:t>Hybrid deployment is an advanced feature of Exchange Online that allows integration with on-premises infrastructure and offers additional administration capabilities.</a:t>
            </a:r>
          </a:p>
        </p:txBody>
      </p:sp>
    </p:spTree>
    <p:extLst>
      <p:ext uri="{BB962C8B-B14F-4D97-AF65-F5344CB8AC3E}">
        <p14:creationId xmlns:p14="http://schemas.microsoft.com/office/powerpoint/2010/main" val="3963153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computing network">
            <a:extLst>
              <a:ext uri="{FF2B5EF4-FFF2-40B4-BE49-F238E27FC236}">
                <a16:creationId xmlns:a16="http://schemas.microsoft.com/office/drawing/2014/main" id="{BD413556-3F78-4021-8450-F975DDB10387}"/>
              </a:ext>
            </a:extLst>
          </p:cNvPr>
          <p:cNvPicPr>
            <a:picLocks noGrp="1" noChangeAspect="1"/>
          </p:cNvPicPr>
          <p:nvPr>
            <p:ph sz="half" idx="1"/>
          </p:nvPr>
        </p:nvPicPr>
        <p:blipFill>
          <a:blip r:embed="rId3"/>
          <a:srcRect l="34946" r="24779"/>
          <a:stretch/>
        </p:blipFill>
        <p:spPr>
          <a:xfrm>
            <a:off x="20" y="10"/>
            <a:ext cx="4910308" cy="6857990"/>
          </a:xfrm>
          <a:prstGeom prst="rect">
            <a:avLst/>
          </a:prstGeom>
        </p:spPr>
      </p:pic>
      <p:sp>
        <p:nvSpPr>
          <p:cNvPr id="2" name="Title 1">
            <a:extLst>
              <a:ext uri="{FF2B5EF4-FFF2-40B4-BE49-F238E27FC236}">
                <a16:creationId xmlns:a16="http://schemas.microsoft.com/office/drawing/2014/main" id="{CB00F09B-2932-1972-3109-2D85C1AC005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Presentation Overview</a:t>
            </a:r>
          </a:p>
        </p:txBody>
      </p:sp>
      <p:sp>
        <p:nvSpPr>
          <p:cNvPr id="4" name="Content Placeholder 3">
            <a:extLst>
              <a:ext uri="{FF2B5EF4-FFF2-40B4-BE49-F238E27FC236}">
                <a16:creationId xmlns:a16="http://schemas.microsoft.com/office/drawing/2014/main" id="{7A3A16DE-6392-138D-E2F1-AFA5614493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Exchange Online Introduction</a:t>
            </a:r>
          </a:p>
          <a:p>
            <a:pPr marL="0" lvl="1" indent="0">
              <a:buNone/>
            </a:pPr>
            <a:r>
              <a:rPr lang="en-US" sz="1400"/>
              <a:t>Introduction of Exchange Online and its benefits compared to on-premises Exchange server.</a:t>
            </a:r>
          </a:p>
          <a:p>
            <a:pPr marL="0" indent="0">
              <a:spcBef>
                <a:spcPts val="2500"/>
              </a:spcBef>
              <a:buNone/>
            </a:pPr>
            <a:r>
              <a:rPr lang="en-US" sz="1400" b="1"/>
              <a:t>Managing Exchange Online</a:t>
            </a:r>
          </a:p>
          <a:p>
            <a:pPr marL="0" lvl="1" indent="0">
              <a:buNone/>
            </a:pPr>
            <a:r>
              <a:rPr lang="en-US" sz="1400"/>
              <a:t>Different aspects of managing Exchange Online including user and mailbox management, security and compliance, and reporting.</a:t>
            </a:r>
          </a:p>
          <a:p>
            <a:pPr marL="0" indent="0">
              <a:spcBef>
                <a:spcPts val="2500"/>
              </a:spcBef>
              <a:buNone/>
            </a:pPr>
            <a:r>
              <a:rPr lang="en-US" sz="1400" b="1"/>
              <a:t>Advanced Administration Topics</a:t>
            </a:r>
          </a:p>
          <a:p>
            <a:pPr marL="0" lvl="1" indent="0">
              <a:buNone/>
            </a:pPr>
            <a:r>
              <a:rPr lang="en-US" sz="1400"/>
              <a:t>Exploration of advanced administration topics for Exchange Online, including PowerShell commands and hybrid deployments.</a:t>
            </a:r>
          </a:p>
        </p:txBody>
      </p:sp>
    </p:spTree>
    <p:extLst>
      <p:ext uri="{BB962C8B-B14F-4D97-AF65-F5344CB8AC3E}">
        <p14:creationId xmlns:p14="http://schemas.microsoft.com/office/powerpoint/2010/main" val="702404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lackboard Business Strategy Concept">
            <a:extLst>
              <a:ext uri="{FF2B5EF4-FFF2-40B4-BE49-F238E27FC236}">
                <a16:creationId xmlns:a16="http://schemas.microsoft.com/office/drawing/2014/main" id="{B8D682A6-8529-461A-B798-0FD742C7DC53}"/>
              </a:ext>
            </a:extLst>
          </p:cNvPr>
          <p:cNvPicPr>
            <a:picLocks noGrp="1" noChangeAspect="1"/>
          </p:cNvPicPr>
          <p:nvPr>
            <p:ph sz="half" idx="1"/>
          </p:nvPr>
        </p:nvPicPr>
        <p:blipFill>
          <a:blip r:embed="rId3"/>
          <a:srcRect l="22135" r="24522" b="-2"/>
          <a:stretch/>
        </p:blipFill>
        <p:spPr>
          <a:xfrm>
            <a:off x="20" y="10"/>
            <a:ext cx="4910308" cy="6857990"/>
          </a:xfrm>
          <a:prstGeom prst="rect">
            <a:avLst/>
          </a:prstGeom>
        </p:spPr>
      </p:pic>
      <p:sp>
        <p:nvSpPr>
          <p:cNvPr id="2" name="Title 1">
            <a:extLst>
              <a:ext uri="{FF2B5EF4-FFF2-40B4-BE49-F238E27FC236}">
                <a16:creationId xmlns:a16="http://schemas.microsoft.com/office/drawing/2014/main" id="{0365E6CD-C4DB-B832-E2F8-1BA7EB33C55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Introduction to Exchange Online Administration</a:t>
            </a:r>
          </a:p>
        </p:txBody>
      </p:sp>
      <p:sp>
        <p:nvSpPr>
          <p:cNvPr id="4" name="Content Placeholder 3">
            <a:extLst>
              <a:ext uri="{FF2B5EF4-FFF2-40B4-BE49-F238E27FC236}">
                <a16:creationId xmlns:a16="http://schemas.microsoft.com/office/drawing/2014/main" id="{1F9D0C58-BF8F-9F1A-777A-EE7596E108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What is Exchange Online</a:t>
            </a:r>
          </a:p>
          <a:p>
            <a:pPr marL="0" lvl="1" indent="0">
              <a:buNone/>
            </a:pPr>
            <a:r>
              <a:rPr lang="en-US" sz="1400"/>
              <a:t>Exchange Online is a cloud-based email solution that offers a wide range of features and benefits, including seamless integration with other Microsoft Office applications.</a:t>
            </a:r>
          </a:p>
          <a:p>
            <a:pPr marL="0" indent="0">
              <a:spcBef>
                <a:spcPts val="2500"/>
              </a:spcBef>
              <a:buNone/>
            </a:pPr>
            <a:r>
              <a:rPr lang="en-US" sz="1400" b="1"/>
              <a:t>Benefits of Using Exchange Online</a:t>
            </a:r>
          </a:p>
          <a:p>
            <a:pPr marL="0" lvl="1" indent="0">
              <a:buNone/>
            </a:pPr>
            <a:r>
              <a:rPr lang="en-US" sz="1400"/>
              <a:t>Exchange Online offers a wide range of benefits to its users, including increased security, scalability, and accessibility.</a:t>
            </a:r>
          </a:p>
          <a:p>
            <a:pPr marL="0" indent="0">
              <a:spcBef>
                <a:spcPts val="2500"/>
              </a:spcBef>
              <a:buNone/>
            </a:pPr>
            <a:r>
              <a:rPr lang="en-US" sz="1400" b="1"/>
              <a:t>Roles and Responsibilities of Exchange Online Administration</a:t>
            </a:r>
          </a:p>
          <a:p>
            <a:pPr marL="0" lvl="1" indent="0">
              <a:buNone/>
            </a:pPr>
            <a:r>
              <a:rPr lang="en-US" sz="1400"/>
              <a:t>Exchange Online administration involves various roles and responsibilities, such as managing user accounts, configuring security settings, and monitoring system performance.</a:t>
            </a:r>
          </a:p>
        </p:txBody>
      </p:sp>
    </p:spTree>
    <p:extLst>
      <p:ext uri="{BB962C8B-B14F-4D97-AF65-F5344CB8AC3E}">
        <p14:creationId xmlns:p14="http://schemas.microsoft.com/office/powerpoint/2010/main" val="1698178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Cropped image of a businessman hand holding mobile phone on cloud computing icon drawn on chalkboard. He is transferring email from cloud network server.">
            <a:extLst>
              <a:ext uri="{FF2B5EF4-FFF2-40B4-BE49-F238E27FC236}">
                <a16:creationId xmlns:a16="http://schemas.microsoft.com/office/drawing/2014/main" id="{A5C2D4EB-95A5-4D2E-809F-DC2A5A683902}"/>
              </a:ext>
            </a:extLst>
          </p:cNvPr>
          <p:cNvPicPr>
            <a:picLocks noGrp="1" noChangeAspect="1"/>
          </p:cNvPicPr>
          <p:nvPr>
            <p:ph sz="half" idx="1"/>
          </p:nvPr>
        </p:nvPicPr>
        <p:blipFill>
          <a:blip r:embed="rId3"/>
          <a:srcRect l="24827" r="-1" b="-1"/>
          <a:stretch/>
        </p:blipFill>
        <p:spPr>
          <a:xfrm>
            <a:off x="20" y="10"/>
            <a:ext cx="7723393" cy="6857990"/>
          </a:xfrm>
          <a:prstGeom prst="rect">
            <a:avLst/>
          </a:prstGeom>
        </p:spPr>
      </p:pic>
      <p:sp>
        <p:nvSpPr>
          <p:cNvPr id="2" name="Title 1">
            <a:extLst>
              <a:ext uri="{FF2B5EF4-FFF2-40B4-BE49-F238E27FC236}">
                <a16:creationId xmlns:a16="http://schemas.microsoft.com/office/drawing/2014/main" id="{40F2F6A1-3BC8-50E8-5159-9F55097C67DA}"/>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What is Exchange Online?</a:t>
            </a:r>
          </a:p>
        </p:txBody>
      </p:sp>
      <p:sp>
        <p:nvSpPr>
          <p:cNvPr id="4" name="Content Placeholder 3">
            <a:extLst>
              <a:ext uri="{FF2B5EF4-FFF2-40B4-BE49-F238E27FC236}">
                <a16:creationId xmlns:a16="http://schemas.microsoft.com/office/drawing/2014/main" id="{69FF69C9-8B15-ADB1-4245-64923D7183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Exchange Online is a cloud-based email solution that allows users to access their email, calendar, and contacts from anywhere with an internet connection. It offers a wide range of features, such as shared mailboxes, public folders, and mobile device management.</a:t>
            </a:r>
          </a:p>
        </p:txBody>
      </p:sp>
    </p:spTree>
    <p:extLst>
      <p:ext uri="{BB962C8B-B14F-4D97-AF65-F5344CB8AC3E}">
        <p14:creationId xmlns:p14="http://schemas.microsoft.com/office/powerpoint/2010/main" val="417278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Computing">
            <a:extLst>
              <a:ext uri="{FF2B5EF4-FFF2-40B4-BE49-F238E27FC236}">
                <a16:creationId xmlns:a16="http://schemas.microsoft.com/office/drawing/2014/main" id="{52E9D03B-9F19-432F-AE50-EB0B037A4285}"/>
              </a:ext>
            </a:extLst>
          </p:cNvPr>
          <p:cNvPicPr>
            <a:picLocks noGrp="1" noChangeAspect="1"/>
          </p:cNvPicPr>
          <p:nvPr>
            <p:ph sz="half" idx="1"/>
          </p:nvPr>
        </p:nvPicPr>
        <p:blipFill>
          <a:blip r:embed="rId3"/>
          <a:srcRect l="14425" r="13975"/>
          <a:stretch/>
        </p:blipFill>
        <p:spPr>
          <a:xfrm>
            <a:off x="20" y="10"/>
            <a:ext cx="4910308" cy="6857990"/>
          </a:xfrm>
          <a:prstGeom prst="rect">
            <a:avLst/>
          </a:prstGeom>
        </p:spPr>
      </p:pic>
      <p:sp>
        <p:nvSpPr>
          <p:cNvPr id="2" name="Title 1">
            <a:extLst>
              <a:ext uri="{FF2B5EF4-FFF2-40B4-BE49-F238E27FC236}">
                <a16:creationId xmlns:a16="http://schemas.microsoft.com/office/drawing/2014/main" id="{92C5061F-54F1-99C5-F78F-9CF4E4A435F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Benefits of Exchange Online</a:t>
            </a:r>
          </a:p>
        </p:txBody>
      </p:sp>
      <p:sp>
        <p:nvSpPr>
          <p:cNvPr id="4" name="Content Placeholder 3">
            <a:extLst>
              <a:ext uri="{FF2B5EF4-FFF2-40B4-BE49-F238E27FC236}">
                <a16:creationId xmlns:a16="http://schemas.microsoft.com/office/drawing/2014/main" id="{6BD88BBF-CD65-4E50-508C-52B8BE33100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Improved security and reliability</a:t>
            </a:r>
          </a:p>
          <a:p>
            <a:pPr marL="0" lvl="1" indent="0">
              <a:buNone/>
            </a:pPr>
            <a:r>
              <a:rPr lang="en-US" sz="1400"/>
              <a:t>Exchange Online provides enhanced security features and improved reliability compared to traditional email servers, reducing the risk of data breaches and downtime.</a:t>
            </a:r>
          </a:p>
          <a:p>
            <a:pPr marL="0" indent="0">
              <a:spcBef>
                <a:spcPts val="2500"/>
              </a:spcBef>
              <a:buNone/>
            </a:pPr>
            <a:r>
              <a:rPr lang="en-US" sz="1400" b="1"/>
              <a:t>Reduced infrastructure costs</a:t>
            </a:r>
          </a:p>
          <a:p>
            <a:pPr marL="0" lvl="1" indent="0">
              <a:buNone/>
            </a:pPr>
            <a:r>
              <a:rPr lang="en-US" sz="1400"/>
              <a:t>By using Exchange Online, organizations can reduce their infrastructure costs by eliminating the need to maintain on-premises email servers, which can save both time and money.</a:t>
            </a:r>
          </a:p>
          <a:p>
            <a:pPr marL="0" indent="0">
              <a:spcBef>
                <a:spcPts val="2500"/>
              </a:spcBef>
              <a:buNone/>
            </a:pPr>
            <a:r>
              <a:rPr lang="en-US" sz="1400" b="1"/>
              <a:t>Simplified email management</a:t>
            </a:r>
          </a:p>
          <a:p>
            <a:pPr marL="0" lvl="1" indent="0">
              <a:buNone/>
            </a:pPr>
            <a:r>
              <a:rPr lang="en-US" sz="1400"/>
              <a:t>Exchange Online simplifies email management by providing easy-to-use tools for managing email, calendars, and contacts, making it easier for employees to stay productive.</a:t>
            </a:r>
          </a:p>
        </p:txBody>
      </p:sp>
    </p:spTree>
    <p:extLst>
      <p:ext uri="{BB962C8B-B14F-4D97-AF65-F5344CB8AC3E}">
        <p14:creationId xmlns:p14="http://schemas.microsoft.com/office/powerpoint/2010/main" val="3740245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gital Abstract Artificial Inteligence and Business Background Concept">
            <a:extLst>
              <a:ext uri="{FF2B5EF4-FFF2-40B4-BE49-F238E27FC236}">
                <a16:creationId xmlns:a16="http://schemas.microsoft.com/office/drawing/2014/main" id="{0348A4A8-111B-401C-B152-E4FC997109EF}"/>
              </a:ext>
            </a:extLst>
          </p:cNvPr>
          <p:cNvPicPr>
            <a:picLocks noGrp="1" noChangeAspect="1"/>
          </p:cNvPicPr>
          <p:nvPr>
            <p:ph sz="half" idx="1"/>
          </p:nvPr>
        </p:nvPicPr>
        <p:blipFill>
          <a:blip r:embed="rId3"/>
          <a:srcRect l="36130" r="23595"/>
          <a:stretch/>
        </p:blipFill>
        <p:spPr>
          <a:xfrm>
            <a:off x="20" y="10"/>
            <a:ext cx="4910308" cy="6857990"/>
          </a:xfrm>
          <a:prstGeom prst="rect">
            <a:avLst/>
          </a:prstGeom>
        </p:spPr>
      </p:pic>
      <p:sp>
        <p:nvSpPr>
          <p:cNvPr id="2" name="Title 1">
            <a:extLst>
              <a:ext uri="{FF2B5EF4-FFF2-40B4-BE49-F238E27FC236}">
                <a16:creationId xmlns:a16="http://schemas.microsoft.com/office/drawing/2014/main" id="{3E719332-3491-5FAA-44C8-DEDB8B8223C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Roles and Responsibilities of Exchange Online Administration</a:t>
            </a:r>
          </a:p>
        </p:txBody>
      </p:sp>
      <p:sp>
        <p:nvSpPr>
          <p:cNvPr id="4" name="Content Placeholder 3">
            <a:extLst>
              <a:ext uri="{FF2B5EF4-FFF2-40B4-BE49-F238E27FC236}">
                <a16:creationId xmlns:a16="http://schemas.microsoft.com/office/drawing/2014/main" id="{91654885-F6C6-5138-E823-8DA3A13EF0D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User and Mailbox Management</a:t>
            </a:r>
          </a:p>
          <a:p>
            <a:pPr marL="0" lvl="1" indent="0">
              <a:buNone/>
            </a:pPr>
            <a:r>
              <a:rPr lang="en-US" sz="1400"/>
              <a:t>Exchange Online administrators are responsible for creating, modifying, and deleting users and their mailboxes. They also manage mailbox storage, archiving, and retention policies.</a:t>
            </a:r>
          </a:p>
          <a:p>
            <a:pPr marL="0" indent="0">
              <a:spcBef>
                <a:spcPts val="2500"/>
              </a:spcBef>
              <a:buNone/>
            </a:pPr>
            <a:r>
              <a:rPr lang="en-US" sz="1400" b="1"/>
              <a:t>Security and Compliance Configuration</a:t>
            </a:r>
          </a:p>
          <a:p>
            <a:pPr marL="0" lvl="1" indent="0">
              <a:buNone/>
            </a:pPr>
            <a:r>
              <a:rPr lang="en-US" sz="1400"/>
              <a:t>Exchange Online administrators configure security and compliance settings to protect their organization's data against breaches and to comply with regulatory requirements.</a:t>
            </a:r>
          </a:p>
          <a:p>
            <a:pPr marL="0" indent="0">
              <a:spcBef>
                <a:spcPts val="2500"/>
              </a:spcBef>
              <a:buNone/>
            </a:pPr>
            <a:r>
              <a:rPr lang="en-US" sz="1400" b="1"/>
              <a:t>Reporting</a:t>
            </a:r>
          </a:p>
          <a:p>
            <a:pPr marL="0" lvl="1" indent="0">
              <a:buNone/>
            </a:pPr>
            <a:r>
              <a:rPr lang="en-US" sz="1400"/>
              <a:t>Exchange Online administrators generate reports to monitor and track the usage of the service, identify potential issues, and plan for future capacity.</a:t>
            </a:r>
          </a:p>
        </p:txBody>
      </p:sp>
    </p:spTree>
    <p:extLst>
      <p:ext uri="{BB962C8B-B14F-4D97-AF65-F5344CB8AC3E}">
        <p14:creationId xmlns:p14="http://schemas.microsoft.com/office/powerpoint/2010/main" val="1074632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ttp://teekid.com/istockphoto/banner/banner3.jpg">
            <a:extLst>
              <a:ext uri="{FF2B5EF4-FFF2-40B4-BE49-F238E27FC236}">
                <a16:creationId xmlns:a16="http://schemas.microsoft.com/office/drawing/2014/main" id="{A18D2564-7511-488E-BD17-6CBAFD9244BC}"/>
              </a:ext>
            </a:extLst>
          </p:cNvPr>
          <p:cNvPicPr>
            <a:picLocks noGrp="1" noChangeAspect="1"/>
          </p:cNvPicPr>
          <p:nvPr>
            <p:ph sz="half" idx="1"/>
          </p:nvPr>
        </p:nvPicPr>
        <p:blipFill>
          <a:blip r:embed="rId3"/>
          <a:srcRect l="23594" r="4807"/>
          <a:stretch/>
        </p:blipFill>
        <p:spPr>
          <a:xfrm>
            <a:off x="20" y="10"/>
            <a:ext cx="4910308" cy="6857990"/>
          </a:xfrm>
          <a:prstGeom prst="rect">
            <a:avLst/>
          </a:prstGeom>
        </p:spPr>
      </p:pic>
      <p:sp>
        <p:nvSpPr>
          <p:cNvPr id="2" name="Title 1">
            <a:extLst>
              <a:ext uri="{FF2B5EF4-FFF2-40B4-BE49-F238E27FC236}">
                <a16:creationId xmlns:a16="http://schemas.microsoft.com/office/drawing/2014/main" id="{34DB6BA3-F2C1-9307-42AB-5413D5928845}"/>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Managing Exchange Online</a:t>
            </a:r>
          </a:p>
        </p:txBody>
      </p:sp>
      <p:sp>
        <p:nvSpPr>
          <p:cNvPr id="4" name="Content Placeholder 3">
            <a:extLst>
              <a:ext uri="{FF2B5EF4-FFF2-40B4-BE49-F238E27FC236}">
                <a16:creationId xmlns:a16="http://schemas.microsoft.com/office/drawing/2014/main" id="{AF022D90-236B-C9B3-3163-E4D688B9779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User and Mailbox Management</a:t>
            </a:r>
          </a:p>
          <a:p>
            <a:pPr marL="0" lvl="1" indent="0">
              <a:buNone/>
            </a:pPr>
            <a:r>
              <a:rPr lang="en-US" sz="1400"/>
              <a:t>Managing users and mailboxes in Exchange Online is a crucial element of administration and involves creating, updating and deleting user accounts and mailboxes.</a:t>
            </a:r>
          </a:p>
          <a:p>
            <a:pPr marL="0" indent="0">
              <a:spcBef>
                <a:spcPts val="2500"/>
              </a:spcBef>
              <a:buNone/>
            </a:pPr>
            <a:r>
              <a:rPr lang="en-US" sz="1400" b="1"/>
              <a:t>Security and Compliance</a:t>
            </a:r>
          </a:p>
          <a:p>
            <a:pPr marL="0" lvl="1" indent="0">
              <a:buNone/>
            </a:pPr>
            <a:r>
              <a:rPr lang="en-US" sz="1400"/>
              <a:t>Exchange Online administration involves configuring security and compliance settings, such as data loss prevention, retention policies, and multi-factor authentication.</a:t>
            </a:r>
          </a:p>
          <a:p>
            <a:pPr marL="0" indent="0">
              <a:spcBef>
                <a:spcPts val="2500"/>
              </a:spcBef>
              <a:buNone/>
            </a:pPr>
            <a:r>
              <a:rPr lang="en-US" sz="1400" b="1"/>
              <a:t>Reporting</a:t>
            </a:r>
          </a:p>
          <a:p>
            <a:pPr marL="0" lvl="1" indent="0">
              <a:buNone/>
            </a:pPr>
            <a:r>
              <a:rPr lang="en-US" sz="1400"/>
              <a:t>Exchange Online administration involves generating reports to analyze usage patterns, track trends, and identify issues and opportunities for improvement.</a:t>
            </a:r>
          </a:p>
        </p:txBody>
      </p:sp>
    </p:spTree>
    <p:extLst>
      <p:ext uri="{BB962C8B-B14F-4D97-AF65-F5344CB8AC3E}">
        <p14:creationId xmlns:p14="http://schemas.microsoft.com/office/powerpoint/2010/main" val="77052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Human resources">
            <a:extLst>
              <a:ext uri="{FF2B5EF4-FFF2-40B4-BE49-F238E27FC236}">
                <a16:creationId xmlns:a16="http://schemas.microsoft.com/office/drawing/2014/main" id="{464107E0-6A9D-407F-AA83-1E192F7FE70D}"/>
              </a:ext>
            </a:extLst>
          </p:cNvPr>
          <p:cNvPicPr>
            <a:picLocks noGrp="1" noChangeAspect="1"/>
          </p:cNvPicPr>
          <p:nvPr>
            <p:ph sz="half" idx="1"/>
          </p:nvPr>
        </p:nvPicPr>
        <p:blipFill>
          <a:blip r:embed="rId3"/>
          <a:srcRect l="8622" r="40981" b="1"/>
          <a:stretch/>
        </p:blipFill>
        <p:spPr>
          <a:xfrm>
            <a:off x="20" y="10"/>
            <a:ext cx="7723393" cy="6857990"/>
          </a:xfrm>
          <a:prstGeom prst="rect">
            <a:avLst/>
          </a:prstGeom>
        </p:spPr>
      </p:pic>
      <p:sp>
        <p:nvSpPr>
          <p:cNvPr id="2" name="Title 1">
            <a:extLst>
              <a:ext uri="{FF2B5EF4-FFF2-40B4-BE49-F238E27FC236}">
                <a16:creationId xmlns:a16="http://schemas.microsoft.com/office/drawing/2014/main" id="{0D019D0A-DDCC-6F6F-2F4C-B90A65149B68}"/>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User Management</a:t>
            </a:r>
          </a:p>
        </p:txBody>
      </p:sp>
      <p:sp>
        <p:nvSpPr>
          <p:cNvPr id="4" name="Content Placeholder 3">
            <a:extLst>
              <a:ext uri="{FF2B5EF4-FFF2-40B4-BE49-F238E27FC236}">
                <a16:creationId xmlns:a16="http://schemas.microsoft.com/office/drawing/2014/main" id="{D9A96292-965F-1F09-A62B-1968C18257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User management involves creating and managing user accounts, assigning licenses and permissions, and configuring user settings to ensure secure access and effective collaboration.</a:t>
            </a:r>
          </a:p>
        </p:txBody>
      </p:sp>
    </p:spTree>
    <p:extLst>
      <p:ext uri="{BB962C8B-B14F-4D97-AF65-F5344CB8AC3E}">
        <p14:creationId xmlns:p14="http://schemas.microsoft.com/office/powerpoint/2010/main" val="4290066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he Black-eyed Susans surround a rural news paper and mail delivery site providing a nice roadside diversion and illustrating a sense of community. Beside they're just pretty and the Maryland state flower to boot.">
            <a:extLst>
              <a:ext uri="{FF2B5EF4-FFF2-40B4-BE49-F238E27FC236}">
                <a16:creationId xmlns:a16="http://schemas.microsoft.com/office/drawing/2014/main" id="{B72DB775-5185-4EEE-A954-8B9B89C7A63E}"/>
              </a:ext>
            </a:extLst>
          </p:cNvPr>
          <p:cNvPicPr>
            <a:picLocks noGrp="1" noChangeAspect="1"/>
          </p:cNvPicPr>
          <p:nvPr>
            <p:ph sz="half" idx="1"/>
          </p:nvPr>
        </p:nvPicPr>
        <p:blipFill>
          <a:blip r:embed="rId3"/>
          <a:srcRect l="39185" r="13822"/>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F21216DE-CDA6-C959-D0B1-029D22F17813}"/>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Mailbox Management</a:t>
            </a:r>
          </a:p>
        </p:txBody>
      </p:sp>
      <p:sp>
        <p:nvSpPr>
          <p:cNvPr id="4" name="Content Placeholder 3">
            <a:extLst>
              <a:ext uri="{FF2B5EF4-FFF2-40B4-BE49-F238E27FC236}">
                <a16:creationId xmlns:a16="http://schemas.microsoft.com/office/drawing/2014/main" id="{8E17A155-03DE-4150-CFFE-C2E2C3BE22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Creating Mailboxes</a:t>
            </a:r>
          </a:p>
          <a:p>
            <a:pPr marL="0" lvl="1" indent="0">
              <a:buNone/>
            </a:pPr>
            <a:r>
              <a:rPr lang="en-US" sz="1400"/>
              <a:t>Mailbox management involves creating new mailboxes, deleting old ones, and modifying existing ones to meet organizational requirements.</a:t>
            </a:r>
          </a:p>
          <a:p>
            <a:pPr marL="0" indent="0">
              <a:spcBef>
                <a:spcPts val="2500"/>
              </a:spcBef>
              <a:buNone/>
            </a:pPr>
            <a:r>
              <a:rPr lang="en-US" sz="1400" b="1"/>
              <a:t>Configuring Mailbox Settings</a:t>
            </a:r>
          </a:p>
          <a:p>
            <a:pPr marL="0" lvl="1" indent="0">
              <a:buNone/>
            </a:pPr>
            <a:r>
              <a:rPr lang="en-US" sz="1400"/>
              <a:t>Mailbox management involves configuring mailbox settings such as mailbox size, retention policies, and access permissions.</a:t>
            </a:r>
          </a:p>
          <a:p>
            <a:pPr marL="0" indent="0">
              <a:spcBef>
                <a:spcPts val="2500"/>
              </a:spcBef>
              <a:buNone/>
            </a:pPr>
            <a:r>
              <a:rPr lang="en-US" sz="1400" b="1"/>
              <a:t>Managing Mailbox Content</a:t>
            </a:r>
          </a:p>
          <a:p>
            <a:pPr marL="0" lvl="1" indent="0">
              <a:buNone/>
            </a:pPr>
            <a:r>
              <a:rPr lang="en-US" sz="1400"/>
              <a:t>Mailbox management involves managing mailbox content such as emails, attachments, and deleted items to ensure efficient use of storage space.</a:t>
            </a:r>
          </a:p>
        </p:txBody>
      </p:sp>
    </p:spTree>
    <p:extLst>
      <p:ext uri="{BB962C8B-B14F-4D97-AF65-F5344CB8AC3E}">
        <p14:creationId xmlns:p14="http://schemas.microsoft.com/office/powerpoint/2010/main" val="106231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
      <a:dk1>
        <a:srgbClr val="333333"/>
      </a:dk1>
      <a:lt1>
        <a:srgbClr val="FFFFFF"/>
      </a:lt1>
      <a:dk2>
        <a:srgbClr val="1C2331"/>
      </a:dk2>
      <a:lt2>
        <a:srgbClr val="F2F3F4"/>
      </a:lt2>
      <a:accent1>
        <a:srgbClr val="0078D4"/>
      </a:accent1>
      <a:accent2>
        <a:srgbClr val="00B294"/>
      </a:accent2>
      <a:accent3>
        <a:srgbClr val="5C2D91"/>
      </a:accent3>
      <a:accent4>
        <a:srgbClr val="D83B01"/>
      </a:accent4>
      <a:accent5>
        <a:srgbClr val="FF8C00"/>
      </a:accent5>
      <a:accent6>
        <a:srgbClr val="A19F9D"/>
      </a:accent6>
      <a:hlink>
        <a:srgbClr val="0078D4"/>
      </a:hlink>
      <a:folHlink>
        <a:srgbClr val="BF360C"/>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1855</Words>
  <Application>Microsoft Office PowerPoint</Application>
  <PresentationFormat>Widescreen</PresentationFormat>
  <Paragraphs>132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Calibri</vt:lpstr>
      <vt:lpstr>Neue Haas Grotesk Text Pro</vt:lpstr>
      <vt:lpstr>VanillaVTI</vt:lpstr>
      <vt:lpstr>Exchange Online Administration</vt:lpstr>
      <vt:lpstr>Presentation Overview</vt:lpstr>
      <vt:lpstr>Introduction to Exchange Online Administration</vt:lpstr>
      <vt:lpstr>What is Exchange Online?</vt:lpstr>
      <vt:lpstr>Benefits of Exchange Online</vt:lpstr>
      <vt:lpstr>Roles and Responsibilities of Exchange Online Administration</vt:lpstr>
      <vt:lpstr>Managing Exchange Online</vt:lpstr>
      <vt:lpstr>User Management</vt:lpstr>
      <vt:lpstr>Mailbox Management</vt:lpstr>
      <vt:lpstr>Security and Compliance</vt:lpstr>
      <vt:lpstr>Reporting</vt:lpstr>
      <vt:lpstr>Advanced Exchange Online Administration</vt:lpstr>
      <vt:lpstr>Exchange Online PowerShell</vt:lpstr>
      <vt:lpstr>Mail Flow Management</vt:lpstr>
      <vt:lpstr>Mobile Device Management</vt:lpstr>
      <vt:lpstr>Hybrid Exchange Deployment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Rey</dc:creator>
  <cp:lastModifiedBy>Dan Rey</cp:lastModifiedBy>
  <cp:revision>1</cp:revision>
  <dcterms:created xsi:type="dcterms:W3CDTF">2024-07-31T19:35:40Z</dcterms:created>
  <dcterms:modified xsi:type="dcterms:W3CDTF">2024-07-31T19:41:43Z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1970de-d979-4e2b-9b51-1722afdaa63f_Enabled">
    <vt:lpwstr>true</vt:lpwstr>
  </property>
  <property fmtid="{D5CDD505-2E9C-101B-9397-08002B2CF9AE}" pid="3" name="MSIP_Label_221970de-d979-4e2b-9b51-1722afdaa63f_SetDate">
    <vt:lpwstr>2024-07-31T19:41:43Z</vt:lpwstr>
  </property>
  <property fmtid="{D5CDD505-2E9C-101B-9397-08002B2CF9AE}" pid="4" name="MSIP_Label_221970de-d979-4e2b-9b51-1722afdaa63f_Method">
    <vt:lpwstr>Standard</vt:lpwstr>
  </property>
  <property fmtid="{D5CDD505-2E9C-101B-9397-08002B2CF9AE}" pid="5" name="MSIP_Label_221970de-d979-4e2b-9b51-1722afdaa63f_Name">
    <vt:lpwstr>General</vt:lpwstr>
  </property>
  <property fmtid="{D5CDD505-2E9C-101B-9397-08002B2CF9AE}" pid="6" name="MSIP_Label_221970de-d979-4e2b-9b51-1722afdaa63f_SiteId">
    <vt:lpwstr>fa792535-5856-4572-a8ce-e0c5d5e5625f</vt:lpwstr>
  </property>
  <property fmtid="{D5CDD505-2E9C-101B-9397-08002B2CF9AE}" pid="7" name="MSIP_Label_221970de-d979-4e2b-9b51-1722afdaa63f_ActionId">
    <vt:lpwstr>0b324476-9c26-4426-966d-fe2607841b00</vt:lpwstr>
  </property>
  <property fmtid="{D5CDD505-2E9C-101B-9397-08002B2CF9AE}" pid="8" name="MSIP_Label_221970de-d979-4e2b-9b51-1722afdaa63f_ContentBits">
    <vt:lpwstr>1</vt:lpwstr>
  </property>
  <property fmtid="{D5CDD505-2E9C-101B-9397-08002B2CF9AE}" pid="9" name="ClassificationContentMarkingHeaderLocations">
    <vt:lpwstr>VanillaVTI:8</vt:lpwstr>
  </property>
  <property fmtid="{D5CDD505-2E9C-101B-9397-08002B2CF9AE}" pid="10" name="ClassificationContentMarkingHeaderText">
    <vt:lpwstr>General Information</vt:lpwstr>
  </property>
</Properties>
</file>